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7" r:id="rId4"/>
    <p:sldId id="268" r:id="rId5"/>
    <p:sldId id="269" r:id="rId6"/>
    <p:sldId id="271" r:id="rId7"/>
    <p:sldId id="349" r:id="rId8"/>
    <p:sldId id="265" r:id="rId9"/>
    <p:sldId id="260" r:id="rId10"/>
    <p:sldId id="278" r:id="rId11"/>
    <p:sldId id="340" r:id="rId12"/>
    <p:sldId id="352" r:id="rId13"/>
    <p:sldId id="356" r:id="rId14"/>
    <p:sldId id="342" r:id="rId15"/>
    <p:sldId id="343" r:id="rId16"/>
    <p:sldId id="310" r:id="rId17"/>
    <p:sldId id="350" r:id="rId18"/>
    <p:sldId id="311" r:id="rId19"/>
    <p:sldId id="351" r:id="rId20"/>
    <p:sldId id="353" r:id="rId21"/>
    <p:sldId id="357" r:id="rId22"/>
    <p:sldId id="359" r:id="rId23"/>
    <p:sldId id="322" r:id="rId24"/>
    <p:sldId id="308" r:id="rId25"/>
    <p:sldId id="307" r:id="rId26"/>
    <p:sldId id="309" r:id="rId27"/>
    <p:sldId id="305" r:id="rId2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9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4AA78-6CFA-4F98-8BD8-C5AEA77F483F}" type="datetimeFigureOut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0FB18A-25B1-446C-BD7D-5A1B95D3F9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2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9FA58-5D70-4C2B-B1BB-7EEED8F8E194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17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7D16-32A6-413A-A539-41A7346A8BCD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6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EB673-8160-496D-8F83-5A284A522AEE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15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5FC65-1681-49A0-85C0-22B77F702451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84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437FE-AD03-46C1-BBE6-7E3213C9F5A3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00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4E47-E024-4413-AA2F-76B7A9CB64A7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3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4FCCB-A867-42FD-B965-C5B2400C9969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666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1B9F6-6458-4842-B3BD-48D7908070F7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99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EA34F-6C30-4932-AC39-63B51CD524F8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90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7FEE-F631-44D8-8240-C35BAE80D85D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05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5577-7E92-4EE4-99EF-9C4281129120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F7640-7820-4084-985E-6984505C031D}" type="datetime1">
              <a:rPr lang="ko-KR" altLang="en-US" smtClean="0"/>
              <a:t>2023. 6. 21.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B0BC-FAA0-4725-9107-C4BEF26F7F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45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G4U6hkUBnNUIQdNXx0bunMLUx6o2AShbzvw2jp1qKwI/edit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google.com/presentation/d/17k5OGUi9o6nXObl398CrR8O5IU0edsEzm9y-iGwMKco/edit#slide=id.g14b2a852965_0_0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HRA Modeling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endParaRPr lang="en-US" altLang="ko-KR" dirty="0"/>
          </a:p>
          <a:p>
            <a:r>
              <a:rPr lang="ko-KR" altLang="en-US" dirty="0" err="1"/>
              <a:t>로버트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01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1472" y="1630947"/>
            <a:ext cx="110929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1. SMK</a:t>
            </a:r>
          </a:p>
          <a:p>
            <a:r>
              <a:rPr lang="en-US" altLang="ko-KR" sz="3200" dirty="0"/>
              <a:t>=</a:t>
            </a:r>
            <a:r>
              <a:rPr lang="ko-KR" altLang="en-US" sz="3200" dirty="0"/>
              <a:t>흡연량 </a:t>
            </a:r>
            <a:r>
              <a:rPr lang="en-US" altLang="ko-KR" sz="3200" dirty="0"/>
              <a:t>PY(pack year, </a:t>
            </a:r>
            <a:r>
              <a:rPr lang="ko-KR" altLang="en-US" sz="2800" dirty="0"/>
              <a:t>하루 흡연 갑 수 </a:t>
            </a:r>
            <a:r>
              <a:rPr lang="en-US" altLang="ko-KR" sz="2800" dirty="0"/>
              <a:t>* </a:t>
            </a:r>
            <a:r>
              <a:rPr lang="ko-KR" altLang="en-US" sz="2800" dirty="0"/>
              <a:t>총 흡연 </a:t>
            </a:r>
            <a:r>
              <a:rPr lang="ko-KR" altLang="en-US" sz="2800" dirty="0" err="1"/>
              <a:t>년수</a:t>
            </a:r>
            <a:r>
              <a:rPr lang="en-US" altLang="ko-KR" sz="3200" dirty="0"/>
              <a:t>)</a:t>
            </a:r>
          </a:p>
          <a:p>
            <a:endParaRPr lang="en-US" altLang="ko-KR" dirty="0"/>
          </a:p>
          <a:p>
            <a:r>
              <a:rPr lang="en-US" altLang="ko-KR" sz="3600" dirty="0"/>
              <a:t>2. DRK</a:t>
            </a:r>
          </a:p>
          <a:p>
            <a:r>
              <a:rPr lang="en-US" altLang="ko-KR" sz="3200" dirty="0"/>
              <a:t>=</a:t>
            </a:r>
            <a:r>
              <a:rPr lang="ko-KR" altLang="en-US" sz="3200" dirty="0"/>
              <a:t>음주량 </a:t>
            </a:r>
            <a:r>
              <a:rPr lang="en-US" altLang="ko-KR" sz="3200" dirty="0"/>
              <a:t>BW(bottle week, </a:t>
            </a:r>
            <a:r>
              <a:rPr lang="en-US" altLang="ko-KR" sz="2800" dirty="0"/>
              <a:t>1</a:t>
            </a:r>
            <a:r>
              <a:rPr lang="ko-KR" altLang="en-US" sz="2800" dirty="0"/>
              <a:t>주일 중 음주횟수 </a:t>
            </a:r>
            <a:r>
              <a:rPr lang="en-US" altLang="ko-KR" sz="2800" dirty="0"/>
              <a:t>* 1</a:t>
            </a:r>
            <a:r>
              <a:rPr lang="ko-KR" altLang="en-US" sz="2800" dirty="0"/>
              <a:t>회당 음주 병수</a:t>
            </a:r>
            <a:r>
              <a:rPr lang="en-US" altLang="ko-KR" sz="3200" dirty="0"/>
              <a:t>)</a:t>
            </a:r>
          </a:p>
          <a:p>
            <a:pPr algn="r"/>
            <a:r>
              <a:rPr lang="en-US" altLang="ko-KR" dirty="0"/>
              <a:t>*</a:t>
            </a:r>
            <a:r>
              <a:rPr lang="ko-KR" altLang="en-US" dirty="0"/>
              <a:t>흡연 음주의 경우 과거 흡연자</a:t>
            </a:r>
            <a:r>
              <a:rPr lang="en-US" altLang="ko-KR" dirty="0"/>
              <a:t>, </a:t>
            </a:r>
            <a:r>
              <a:rPr lang="ko-KR" altLang="en-US" dirty="0"/>
              <a:t>과거 음주자의 경우에도 동일한 계산을 적용하였음</a:t>
            </a:r>
            <a:endParaRPr lang="en-US" altLang="ko-KR" dirty="0"/>
          </a:p>
          <a:p>
            <a:pPr algn="r"/>
            <a:endParaRPr lang="en-US" altLang="ko-KR" sz="1200" dirty="0"/>
          </a:p>
          <a:p>
            <a:r>
              <a:rPr lang="en-US" altLang="ko-KR" sz="3600" dirty="0"/>
              <a:t>3. PA</a:t>
            </a:r>
          </a:p>
          <a:p>
            <a:r>
              <a:rPr lang="en-US" altLang="ko-KR" sz="3200" dirty="0"/>
              <a:t>=(1)*2.9*30+(2)*4*3+(3)*7*20 </a:t>
            </a:r>
          </a:p>
          <a:p>
            <a:pPr algn="r"/>
            <a:r>
              <a:rPr lang="en-US" altLang="ko-KR" dirty="0"/>
              <a:t>*(1)=</a:t>
            </a:r>
            <a:r>
              <a:rPr lang="ko-KR" altLang="en-US" dirty="0"/>
              <a:t>일주일 </a:t>
            </a:r>
            <a:r>
              <a:rPr lang="en-US" altLang="ko-KR" dirty="0"/>
              <a:t>30</a:t>
            </a:r>
            <a:r>
              <a:rPr lang="ko-KR" altLang="en-US" dirty="0" err="1"/>
              <a:t>분이상</a:t>
            </a:r>
            <a:r>
              <a:rPr lang="ko-KR" altLang="en-US" dirty="0"/>
              <a:t> </a:t>
            </a:r>
            <a:r>
              <a:rPr lang="ko-KR" altLang="en-US" dirty="0" err="1"/>
              <a:t>저강도</a:t>
            </a:r>
            <a:r>
              <a:rPr lang="ko-KR" altLang="en-US" dirty="0"/>
              <a:t> 운동 일 수 </a:t>
            </a:r>
            <a:endParaRPr lang="en-US" altLang="ko-KR" dirty="0"/>
          </a:p>
          <a:p>
            <a:pPr algn="r"/>
            <a:r>
              <a:rPr lang="en-US" altLang="ko-KR" dirty="0"/>
              <a:t>(2)=</a:t>
            </a:r>
            <a:r>
              <a:rPr lang="ko-KR" altLang="en-US" dirty="0"/>
              <a:t>일주일 </a:t>
            </a:r>
            <a:r>
              <a:rPr lang="en-US" altLang="ko-KR" dirty="0"/>
              <a:t>30</a:t>
            </a:r>
            <a:r>
              <a:rPr lang="ko-KR" altLang="en-US" dirty="0" err="1"/>
              <a:t>분이상</a:t>
            </a:r>
            <a:r>
              <a:rPr lang="ko-KR" altLang="en-US" dirty="0"/>
              <a:t> </a:t>
            </a:r>
            <a:r>
              <a:rPr lang="ko-KR" altLang="en-US" dirty="0" err="1"/>
              <a:t>중강도</a:t>
            </a:r>
            <a:r>
              <a:rPr lang="ko-KR" altLang="en-US" dirty="0"/>
              <a:t> 운동 일 수 </a:t>
            </a:r>
            <a:endParaRPr lang="en-US" altLang="ko-KR" dirty="0"/>
          </a:p>
          <a:p>
            <a:pPr algn="r"/>
            <a:r>
              <a:rPr lang="en-US" altLang="ko-KR" dirty="0"/>
              <a:t>(3)=</a:t>
            </a:r>
            <a:r>
              <a:rPr lang="ko-KR" altLang="en-US" dirty="0"/>
              <a:t>일주일 </a:t>
            </a:r>
            <a:r>
              <a:rPr lang="en-US" altLang="ko-KR" dirty="0"/>
              <a:t>20</a:t>
            </a:r>
            <a:r>
              <a:rPr lang="ko-KR" altLang="en-US" dirty="0" err="1"/>
              <a:t>분이상</a:t>
            </a:r>
            <a:r>
              <a:rPr lang="ko-KR" altLang="en-US" dirty="0"/>
              <a:t> 고강도 운동 일 수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73768" y="336884"/>
            <a:ext cx="4150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/>
              <a:t>Input Feature</a:t>
            </a:r>
            <a:endParaRPr lang="ko-KR" altLang="en-US" sz="4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31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3768" y="336884"/>
            <a:ext cx="11000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/>
              <a:t>&lt;</a:t>
            </a:r>
            <a:r>
              <a:rPr lang="ko-KR" altLang="en-US" sz="4800" b="1"/>
              <a:t>건강나이 계산 과정 </a:t>
            </a:r>
            <a:r>
              <a:rPr lang="en-US" altLang="ko-KR" sz="4800" b="1"/>
              <a:t>: HRA_model.R&gt;</a:t>
            </a:r>
            <a:endParaRPr lang="ko-KR" alt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73768" y="1373422"/>
            <a:ext cx="200740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/>
              <a:t>Setting :</a:t>
            </a:r>
          </a:p>
          <a:p>
            <a:pPr>
              <a:lnSpc>
                <a:spcPct val="120000"/>
              </a:lnSpc>
            </a:pPr>
            <a:r>
              <a:rPr lang="en-US" altLang="ko-KR" sz="2400" b="1"/>
              <a:t>Path setting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630191" y="2762196"/>
            <a:ext cx="304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folder_path </a:t>
            </a:r>
            <a:r>
              <a:rPr lang="en-US" altLang="ko-KR"/>
              <a:t>: </a:t>
            </a:r>
            <a:r>
              <a:rPr lang="ko-KR" altLang="en-US"/>
              <a:t>현재 작업공간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737897" y="3310837"/>
            <a:ext cx="101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working</a:t>
            </a: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184983" y="3300463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pcadata</a:t>
            </a:r>
            <a:endParaRPr lang="ko-KR" altLang="en-US" dirty="0"/>
          </a:p>
        </p:txBody>
      </p:sp>
      <p:cxnSp>
        <p:nvCxnSpPr>
          <p:cNvPr id="18" name="직선 연결선 17"/>
          <p:cNvCxnSpPr>
            <a:endCxn id="11" idx="1"/>
          </p:cNvCxnSpPr>
          <p:nvPr/>
        </p:nvCxnSpPr>
        <p:spPr>
          <a:xfrm>
            <a:off x="2261062" y="3493134"/>
            <a:ext cx="476835" cy="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06" y="2762196"/>
            <a:ext cx="306674" cy="34500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3" y="3312625"/>
            <a:ext cx="306674" cy="34500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756" y="3320630"/>
            <a:ext cx="306674" cy="345008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810596" y="3320630"/>
            <a:ext cx="6101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/>
              <a:t>csv</a:t>
            </a:r>
            <a:r>
              <a:rPr lang="ko-KR" altLang="en-US" i="1"/>
              <a:t>로 변환한 </a:t>
            </a:r>
            <a:r>
              <a:rPr lang="en-US" altLang="ko-KR" i="1"/>
              <a:t>NHIS-NSC</a:t>
            </a:r>
            <a:r>
              <a:rPr lang="ko-KR" altLang="en-US" i="1"/>
              <a:t> 파일</a:t>
            </a:r>
            <a:r>
              <a:rPr lang="en-US" altLang="ko-KR" i="1"/>
              <a:t> </a:t>
            </a:r>
            <a:r>
              <a:rPr lang="ko-KR" altLang="en-US" i="1"/>
              <a:t>저장되어있는 폴더</a:t>
            </a:r>
            <a:endParaRPr lang="en-US" altLang="ko-KR" i="1"/>
          </a:p>
          <a:p>
            <a:r>
              <a:rPr lang="en-US" altLang="ko-KR" i="1"/>
              <a:t>* </a:t>
            </a:r>
            <a:r>
              <a:rPr lang="ko-KR" altLang="en-US" i="1"/>
              <a:t>출생 및 사망</a:t>
            </a:r>
            <a:r>
              <a:rPr lang="en-US" altLang="ko-KR" i="1"/>
              <a:t>, </a:t>
            </a:r>
            <a:r>
              <a:rPr lang="ko-KR" altLang="en-US" i="1"/>
              <a:t>자격 및 보험료</a:t>
            </a:r>
            <a:r>
              <a:rPr lang="en-US" altLang="ko-KR" i="1"/>
              <a:t>, </a:t>
            </a:r>
            <a:r>
              <a:rPr lang="ko-KR" altLang="en-US" i="1"/>
              <a:t>진료</a:t>
            </a:r>
            <a:r>
              <a:rPr lang="en-US" altLang="ko-KR" i="1"/>
              <a:t>, </a:t>
            </a:r>
            <a:r>
              <a:rPr lang="ko-KR" altLang="en-US" i="1"/>
              <a:t>건강검진 테이블 등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3683287" y="3527975"/>
            <a:ext cx="256361" cy="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691612" y="4646634"/>
            <a:ext cx="476835" cy="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110" y="4445954"/>
            <a:ext cx="306674" cy="34500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259430" y="4441084"/>
            <a:ext cx="20380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result_pca_r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797855" y="4445954"/>
            <a:ext cx="55559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i="1"/>
              <a:t>DB_parser </a:t>
            </a:r>
            <a:r>
              <a:rPr lang="ko-KR" altLang="en-US" i="1"/>
              <a:t>결과 저장될 폴더</a:t>
            </a:r>
            <a:endParaRPr lang="en-US" altLang="ko-KR" i="1"/>
          </a:p>
          <a:p>
            <a:r>
              <a:rPr lang="en-US" altLang="ko-KR" i="1"/>
              <a:t>* </a:t>
            </a:r>
            <a:r>
              <a:rPr lang="ko-KR" altLang="en-US" i="1"/>
              <a:t>전처리된 </a:t>
            </a:r>
            <a:r>
              <a:rPr lang="en-US" altLang="ko-KR" i="1"/>
              <a:t>data, PCA factor loading, coefficients </a:t>
            </a:r>
            <a:r>
              <a:rPr lang="ko-KR" altLang="en-US" i="1"/>
              <a:t>등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261061" y="5554689"/>
            <a:ext cx="476835" cy="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737897" y="5370023"/>
            <a:ext cx="72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input</a:t>
            </a:r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3" y="5371811"/>
            <a:ext cx="306674" cy="345008"/>
          </a:xfrm>
          <a:prstGeom prst="rect">
            <a:avLst/>
          </a:prstGeom>
        </p:spPr>
      </p:pic>
      <p:cxnSp>
        <p:nvCxnSpPr>
          <p:cNvPr id="46" name="직선 연결선 45"/>
          <p:cNvCxnSpPr/>
          <p:nvPr/>
        </p:nvCxnSpPr>
        <p:spPr>
          <a:xfrm>
            <a:off x="3693771" y="5619219"/>
            <a:ext cx="200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5810596" y="5434553"/>
            <a:ext cx="4594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1"/>
              <a:t>건강나이 계산하고 싶은 사람의 </a:t>
            </a:r>
            <a:r>
              <a:rPr lang="en-US" altLang="ko-KR" i="1"/>
              <a:t>input data</a:t>
            </a:r>
            <a:endParaRPr lang="ko-KR" altLang="en-US" i="1"/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3691612" y="3527624"/>
            <a:ext cx="0" cy="1119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2261039" y="3131528"/>
            <a:ext cx="22" cy="2946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261060" y="6078425"/>
            <a:ext cx="476835" cy="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13" y="5899697"/>
            <a:ext cx="306674" cy="345008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737897" y="5875373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output</a:t>
            </a:r>
            <a:endParaRPr lang="ko-KR" altLang="en-US"/>
          </a:p>
        </p:txBody>
      </p:sp>
      <p:cxnSp>
        <p:nvCxnSpPr>
          <p:cNvPr id="61" name="직선 연결선 60"/>
          <p:cNvCxnSpPr/>
          <p:nvPr/>
        </p:nvCxnSpPr>
        <p:spPr>
          <a:xfrm>
            <a:off x="3693771" y="6084363"/>
            <a:ext cx="200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810596" y="5899697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i="1"/>
              <a:t>계산된 건강나이</a:t>
            </a:r>
          </a:p>
        </p:txBody>
      </p:sp>
    </p:spTree>
    <p:extLst>
      <p:ext uri="{BB962C8B-B14F-4D97-AF65-F5344CB8AC3E}">
        <p14:creationId xmlns:p14="http://schemas.microsoft.com/office/powerpoint/2010/main" val="394499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선택된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남성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sex age </a:t>
            </a:r>
            <a:r>
              <a:rPr lang="en-US" altLang="ko-KR" dirty="0" err="1"/>
              <a:t>bmi</a:t>
            </a:r>
            <a:r>
              <a:rPr lang="en-US" altLang="ko-KR" dirty="0"/>
              <a:t> </a:t>
            </a:r>
            <a:r>
              <a:rPr lang="en-US" altLang="ko-KR" dirty="0" err="1"/>
              <a:t>wstc</a:t>
            </a:r>
            <a:r>
              <a:rPr lang="en-US" altLang="ko-KR" dirty="0"/>
              <a:t> </a:t>
            </a:r>
            <a:r>
              <a:rPr lang="en-US" altLang="ko-KR" dirty="0" err="1"/>
              <a:t>sbp</a:t>
            </a:r>
            <a:r>
              <a:rPr lang="en-US" altLang="ko-KR" dirty="0"/>
              <a:t> </a:t>
            </a:r>
            <a:r>
              <a:rPr lang="en-US" altLang="ko-KR" dirty="0" err="1"/>
              <a:t>fbs</a:t>
            </a:r>
            <a:r>
              <a:rPr lang="en-US" altLang="ko-KR" dirty="0"/>
              <a:t> </a:t>
            </a:r>
            <a:r>
              <a:rPr lang="en-US" altLang="ko-KR" dirty="0" err="1"/>
              <a:t>tchol</a:t>
            </a:r>
            <a:r>
              <a:rPr lang="en-US" altLang="ko-KR" dirty="0"/>
              <a:t> </a:t>
            </a:r>
            <a:r>
              <a:rPr lang="en-US" altLang="ko-KR" dirty="0" err="1"/>
              <a:t>hdl</a:t>
            </a:r>
            <a:r>
              <a:rPr lang="en-US" altLang="ko-KR" dirty="0"/>
              <a:t> </a:t>
            </a:r>
            <a:r>
              <a:rPr lang="en-US" altLang="ko-KR" u="sng" dirty="0" err="1"/>
              <a:t>hgb</a:t>
            </a:r>
            <a:r>
              <a:rPr lang="en-US" altLang="ko-KR" dirty="0"/>
              <a:t> </a:t>
            </a:r>
            <a:r>
              <a:rPr lang="en-US" altLang="ko-KR" dirty="0" err="1"/>
              <a:t>sgpt</a:t>
            </a:r>
            <a:r>
              <a:rPr lang="en-US" altLang="ko-KR" dirty="0"/>
              <a:t> </a:t>
            </a:r>
            <a:r>
              <a:rPr lang="en-US" altLang="ko-KR" dirty="0" err="1"/>
              <a:t>egfr</a:t>
            </a:r>
            <a:r>
              <a:rPr lang="en-US" altLang="ko-KR" dirty="0"/>
              <a:t> family, pa </a:t>
            </a:r>
            <a:r>
              <a:rPr lang="en-US" altLang="ko-KR" dirty="0" err="1"/>
              <a:t>smk</a:t>
            </a:r>
            <a:r>
              <a:rPr lang="en-US" altLang="ko-KR" dirty="0"/>
              <a:t> </a:t>
            </a:r>
            <a:r>
              <a:rPr lang="en-US" altLang="ko-KR" dirty="0" err="1"/>
              <a:t>drk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여성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sex age </a:t>
            </a:r>
            <a:r>
              <a:rPr lang="en-US" altLang="ko-KR" dirty="0" err="1"/>
              <a:t>bmi</a:t>
            </a:r>
            <a:r>
              <a:rPr lang="en-US" altLang="ko-KR" dirty="0"/>
              <a:t> </a:t>
            </a:r>
            <a:r>
              <a:rPr lang="en-US" altLang="ko-KR" dirty="0" err="1"/>
              <a:t>wstc</a:t>
            </a:r>
            <a:r>
              <a:rPr lang="en-US" altLang="ko-KR" dirty="0"/>
              <a:t> </a:t>
            </a:r>
            <a:r>
              <a:rPr lang="en-US" altLang="ko-KR" dirty="0" err="1"/>
              <a:t>sbp</a:t>
            </a:r>
            <a:r>
              <a:rPr lang="en-US" altLang="ko-KR" dirty="0"/>
              <a:t> </a:t>
            </a:r>
            <a:r>
              <a:rPr lang="en-US" altLang="ko-KR" dirty="0" err="1"/>
              <a:t>fbs</a:t>
            </a:r>
            <a:r>
              <a:rPr lang="en-US" altLang="ko-KR" dirty="0"/>
              <a:t> </a:t>
            </a:r>
            <a:r>
              <a:rPr lang="en-US" altLang="ko-KR" dirty="0" err="1"/>
              <a:t>tchol</a:t>
            </a:r>
            <a:r>
              <a:rPr lang="en-US" altLang="ko-KR" dirty="0"/>
              <a:t> </a:t>
            </a:r>
            <a:r>
              <a:rPr lang="en-US" altLang="ko-KR" u="sng" dirty="0" err="1"/>
              <a:t>tg</a:t>
            </a:r>
            <a:r>
              <a:rPr lang="en-US" altLang="ko-KR" u="sng" dirty="0"/>
              <a:t> </a:t>
            </a:r>
            <a:r>
              <a:rPr lang="en-US" altLang="ko-KR" dirty="0" err="1"/>
              <a:t>hdl</a:t>
            </a:r>
            <a:r>
              <a:rPr lang="en-US" altLang="ko-KR" dirty="0"/>
              <a:t> </a:t>
            </a:r>
            <a:r>
              <a:rPr lang="en-US" altLang="ko-KR" dirty="0" err="1"/>
              <a:t>sgpt</a:t>
            </a:r>
            <a:r>
              <a:rPr lang="en-US" altLang="ko-KR" dirty="0"/>
              <a:t> </a:t>
            </a:r>
            <a:r>
              <a:rPr lang="en-US" altLang="ko-KR" dirty="0" err="1"/>
              <a:t>egfr</a:t>
            </a:r>
            <a:r>
              <a:rPr lang="en-US" altLang="ko-KR" dirty="0"/>
              <a:t> family, pa </a:t>
            </a:r>
            <a:r>
              <a:rPr lang="en-US" altLang="ko-KR" dirty="0" err="1"/>
              <a:t>smk</a:t>
            </a:r>
            <a:r>
              <a:rPr lang="en-US" altLang="ko-KR" dirty="0"/>
              <a:t> </a:t>
            </a:r>
            <a:r>
              <a:rPr lang="en-US" altLang="ko-KR" dirty="0" err="1"/>
              <a:t>drk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6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Descriptive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Description(</a:t>
            </a:r>
            <a:r>
              <a:rPr lang="en-US" altLang="ko-KR" dirty="0" err="1"/>
              <a:t>age_label</a:t>
            </a:r>
            <a:r>
              <a:rPr lang="en-US" altLang="ko-KR" dirty="0"/>
              <a:t>=‘’)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터미널에 </a:t>
            </a:r>
            <a:r>
              <a:rPr lang="en-US" altLang="ko-KR" dirty="0" err="1"/>
              <a:t>mytable</a:t>
            </a:r>
            <a:r>
              <a:rPr lang="en-US" altLang="ko-KR" dirty="0"/>
              <a:t> </a:t>
            </a:r>
            <a:r>
              <a:rPr lang="ko-KR" altLang="en-US" dirty="0"/>
              <a:t>출력됨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958" y="557588"/>
            <a:ext cx="4447842" cy="57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9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3768" y="336884"/>
            <a:ext cx="6426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/>
              <a:t>&lt;</a:t>
            </a:r>
            <a:r>
              <a:rPr lang="ko-KR" altLang="en-US" sz="4800" b="1"/>
              <a:t>건강나이 계산 과정</a:t>
            </a:r>
            <a:r>
              <a:rPr lang="en-US" altLang="ko-KR" sz="4800" b="1"/>
              <a:t>&gt;</a:t>
            </a:r>
            <a:endParaRPr lang="ko-KR" alt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73767" y="1373422"/>
            <a:ext cx="1134643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Process 1-1 :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/>
              <a:t>아래 내용 실행 </a:t>
            </a:r>
            <a:r>
              <a:rPr lang="en-US" altLang="ko-KR" sz="2000" b="1" dirty="0"/>
              <a:t>-&gt; working/</a:t>
            </a:r>
            <a:r>
              <a:rPr lang="en-US" altLang="ko-KR" sz="2000" b="1" dirty="0" err="1"/>
              <a:t>result_pca_r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폴더 </a:t>
            </a:r>
            <a:r>
              <a:rPr lang="en-US" altLang="ko-KR" sz="2000" b="1" dirty="0"/>
              <a:t>:  </a:t>
            </a:r>
            <a:r>
              <a:rPr lang="ko-KR" altLang="en-US" sz="2000" b="1" dirty="0"/>
              <a:t>             </a:t>
            </a:r>
            <a:r>
              <a:rPr lang="en-US" altLang="ko-KR" sz="2000" b="1" dirty="0"/>
              <a:t>dataset_0912_</a:t>
            </a:r>
            <a:r>
              <a:rPr lang="ko-KR" altLang="en-US" sz="2000" b="1" dirty="0"/>
              <a:t>연령</a:t>
            </a:r>
            <a:r>
              <a:rPr lang="en-US" altLang="ko-KR" sz="2000" b="1" dirty="0"/>
              <a:t>.csv(</a:t>
            </a:r>
            <a:r>
              <a:rPr lang="ko-KR" altLang="en-US" sz="2000" b="1" dirty="0"/>
              <a:t>검진</a:t>
            </a:r>
            <a:r>
              <a:rPr lang="en-US" altLang="ko-KR" sz="2000" b="1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/>
              <a:t>							     bnc_temp.csv (</a:t>
            </a:r>
            <a:r>
              <a:rPr lang="ko-KR" altLang="en-US" sz="2000" b="1" dirty="0"/>
              <a:t>출생사망 등</a:t>
            </a:r>
            <a:r>
              <a:rPr lang="en-US" altLang="ko-KR" sz="2000" b="1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/>
              <a:t>							     MK_data.csv (</a:t>
            </a:r>
            <a:r>
              <a:rPr lang="ko-KR" altLang="en-US" sz="2000" b="1" dirty="0"/>
              <a:t>진료 자료</a:t>
            </a:r>
            <a:r>
              <a:rPr lang="en-US" altLang="ko-KR" sz="2000" b="1" dirty="0"/>
              <a:t>)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10" y="3199569"/>
            <a:ext cx="9185126" cy="29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3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73768" y="336884"/>
            <a:ext cx="6426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/>
              <a:t>&lt;</a:t>
            </a:r>
            <a:r>
              <a:rPr lang="ko-KR" altLang="en-US" sz="4800" b="1"/>
              <a:t>건강나이 계산 과정</a:t>
            </a:r>
            <a:r>
              <a:rPr lang="en-US" altLang="ko-KR" sz="4800" b="1"/>
              <a:t>&gt;</a:t>
            </a:r>
            <a:endParaRPr lang="ko-KR" alt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73767" y="1373422"/>
            <a:ext cx="1134643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Process 1-2 :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/>
              <a:t>아래 내용 실행 </a:t>
            </a:r>
            <a:r>
              <a:rPr lang="en-US" altLang="ko-KR" sz="2000" b="1" dirty="0"/>
              <a:t>-&gt; working/</a:t>
            </a:r>
            <a:r>
              <a:rPr lang="en-US" altLang="ko-KR" sz="2000" b="1" dirty="0" err="1"/>
              <a:t>result_pca_r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폴더 </a:t>
            </a:r>
            <a:r>
              <a:rPr lang="en-US" altLang="ko-KR" sz="2000" b="1" dirty="0"/>
              <a:t>:         </a:t>
            </a:r>
            <a:r>
              <a:rPr lang="ko-KR" altLang="en-US" sz="2000" b="1" dirty="0"/>
              <a:t>     </a:t>
            </a:r>
            <a:r>
              <a:rPr lang="en-US" altLang="ko-KR" sz="2000" b="1" dirty="0" err="1"/>
              <a:t>data_with_BA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등 </a:t>
            </a:r>
            <a:r>
              <a:rPr lang="en-US" altLang="ko-KR" sz="2000" b="1" dirty="0"/>
              <a:t>PCA</a:t>
            </a:r>
            <a:r>
              <a:rPr lang="ko-KR" altLang="en-US" sz="2000" b="1" dirty="0"/>
              <a:t>결과 저장</a:t>
            </a:r>
            <a:endParaRPr lang="en-US" altLang="ko-KR" sz="2000" b="1" dirty="0"/>
          </a:p>
          <a:p>
            <a:pPr>
              <a:lnSpc>
                <a:spcPct val="120000"/>
              </a:lnSpc>
            </a:pPr>
            <a:r>
              <a:rPr lang="en-US" altLang="ko-KR" sz="2000" b="1" dirty="0"/>
              <a:t>							    corrected_biological_age_coef.csv</a:t>
            </a:r>
          </a:p>
          <a:p>
            <a:pPr>
              <a:lnSpc>
                <a:spcPct val="120000"/>
              </a:lnSpc>
            </a:pPr>
            <a:r>
              <a:rPr lang="en-US" altLang="ko-KR" sz="2000" b="1" dirty="0"/>
              <a:t>							</a:t>
            </a:r>
            <a:r>
              <a:rPr lang="ko-KR" altLang="en-US" sz="2000" b="1" dirty="0"/>
              <a:t>터미널에 </a:t>
            </a:r>
            <a:r>
              <a:rPr lang="en-US" altLang="ko-KR" sz="2000" b="1" dirty="0"/>
              <a:t>cox </a:t>
            </a:r>
            <a:r>
              <a:rPr lang="ko-KR" altLang="en-US" sz="2000" b="1" dirty="0"/>
              <a:t>결과 출력됨</a:t>
            </a:r>
            <a:endParaRPr lang="en-US" altLang="ko-KR" sz="2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20" y="3666496"/>
            <a:ext cx="10163175" cy="1076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6717" y="5023036"/>
            <a:ext cx="896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Selected_components</a:t>
            </a:r>
            <a:r>
              <a:rPr lang="ko-KR" altLang="en-US" b="1" dirty="0"/>
              <a:t>에 건강나이 모델에 사용할 변수 넣어주고 </a:t>
            </a:r>
            <a:r>
              <a:rPr lang="en-US" altLang="ko-KR" b="1" dirty="0" err="1"/>
              <a:t>cox_series_all</a:t>
            </a:r>
            <a:r>
              <a:rPr lang="en-US" altLang="ko-KR" b="1" dirty="0"/>
              <a:t> </a:t>
            </a:r>
            <a:r>
              <a:rPr lang="ko-KR" altLang="en-US" b="1" dirty="0"/>
              <a:t>시행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83" y="5484536"/>
            <a:ext cx="9418320" cy="123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0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3768" y="336884"/>
            <a:ext cx="7711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결과 </a:t>
            </a:r>
            <a:r>
              <a:rPr lang="en-US" altLang="ko-KR" sz="4800" b="1" dirty="0"/>
              <a:t>2. cox </a:t>
            </a:r>
            <a:r>
              <a:rPr lang="ko-KR" altLang="en-US" sz="4800" b="1" dirty="0"/>
              <a:t>비례 위험 모형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5" name="그림 34"/>
          <p:cNvPicPr/>
          <p:nvPr/>
        </p:nvPicPr>
        <p:blipFill>
          <a:blip r:embed="rId2"/>
          <a:stretch>
            <a:fillRect/>
          </a:stretch>
        </p:blipFill>
        <p:spPr>
          <a:xfrm>
            <a:off x="1070955" y="1757939"/>
            <a:ext cx="9777153" cy="279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84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061" y="881149"/>
            <a:ext cx="6652986" cy="55728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11927" y="25769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논문의 결과</a:t>
            </a:r>
          </a:p>
        </p:txBody>
      </p:sp>
    </p:spTree>
    <p:extLst>
      <p:ext uri="{BB962C8B-B14F-4D97-AF65-F5344CB8AC3E}">
        <p14:creationId xmlns:p14="http://schemas.microsoft.com/office/powerpoint/2010/main" val="3976542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73768" y="336884"/>
            <a:ext cx="8693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결과 </a:t>
            </a:r>
            <a:r>
              <a:rPr lang="en-US" altLang="ko-KR" sz="4800" b="1" dirty="0"/>
              <a:t>3. </a:t>
            </a:r>
            <a:r>
              <a:rPr lang="en-US" altLang="ko-KR" sz="4800" b="1" dirty="0" err="1"/>
              <a:t>xgboost</a:t>
            </a:r>
            <a:r>
              <a:rPr lang="en-US" altLang="ko-KR" sz="4800" b="1" dirty="0"/>
              <a:t> classification</a:t>
            </a:r>
            <a:endParaRPr lang="ko-KR" altLang="en-US" sz="4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303138" y="6263513"/>
            <a:ext cx="2743200" cy="365125"/>
          </a:xfrm>
        </p:spPr>
        <p:txBody>
          <a:bodyPr/>
          <a:lstStyle/>
          <a:p>
            <a:fld id="{FA4FB0BC-FAA0-4725-9107-C4BEF26F7FE7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26" name="그림 25"/>
          <p:cNvPicPr/>
          <p:nvPr/>
        </p:nvPicPr>
        <p:blipFill>
          <a:blip r:embed="rId2"/>
          <a:stretch>
            <a:fillRect/>
          </a:stretch>
        </p:blipFill>
        <p:spPr>
          <a:xfrm>
            <a:off x="1220585" y="2180993"/>
            <a:ext cx="9303327" cy="21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2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91" y="3124824"/>
            <a:ext cx="7421011" cy="990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767" y="1373422"/>
            <a:ext cx="11346437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Process 2-1 :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/>
              <a:t>아래 내용 실행 </a:t>
            </a:r>
            <a:r>
              <a:rPr lang="en-US" altLang="ko-KR" sz="2000" b="1" dirty="0"/>
              <a:t>-&gt;                            </a:t>
            </a:r>
            <a:r>
              <a:rPr lang="ko-KR" altLang="en-US" sz="2000" b="1" dirty="0"/>
              <a:t>터미널에 </a:t>
            </a:r>
            <a:r>
              <a:rPr lang="en-US" altLang="ko-KR" sz="2000" b="1" dirty="0" err="1"/>
              <a:t>xgboost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결과 출력됨</a:t>
            </a:r>
            <a:endParaRPr lang="en-US" altLang="ko-KR" sz="2000" b="1" dirty="0"/>
          </a:p>
          <a:p>
            <a:pPr>
              <a:lnSpc>
                <a:spcPct val="120000"/>
              </a:lnSpc>
            </a:pPr>
            <a:r>
              <a:rPr lang="en-US" altLang="ko-KR" sz="2000" b="1" dirty="0"/>
              <a:t> * feature importance, accuracy, precision, recall, f1-score, </a:t>
            </a:r>
            <a:r>
              <a:rPr lang="en-US" altLang="ko-KR" sz="2000" b="1" dirty="0" err="1"/>
              <a:t>auc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95%ci</a:t>
            </a:r>
            <a:r>
              <a:rPr lang="ko-KR" altLang="en-US" sz="2000" b="1" dirty="0" err="1"/>
              <a:t>로</a:t>
            </a:r>
            <a:r>
              <a:rPr lang="ko-KR" altLang="en-US" sz="2000" b="1" dirty="0"/>
              <a:t> 출력해줌</a:t>
            </a:r>
            <a:endParaRPr lang="en-US" altLang="ko-KR" sz="2000" b="1" dirty="0"/>
          </a:p>
          <a:p>
            <a:pPr>
              <a:lnSpc>
                <a:spcPct val="120000"/>
              </a:lnSpc>
            </a:pPr>
            <a:r>
              <a:rPr lang="en-US" altLang="ko-KR" sz="2000" b="1" dirty="0"/>
              <a:t>Confusion matrix </a:t>
            </a:r>
            <a:r>
              <a:rPr lang="ko-KR" altLang="en-US" sz="2000" b="1" dirty="0"/>
              <a:t>출력됨</a:t>
            </a:r>
            <a:r>
              <a:rPr lang="en-US" altLang="ko-KR" sz="2000" b="1" dirty="0"/>
              <a:t>. n</a:t>
            </a:r>
            <a:r>
              <a:rPr lang="ko-KR" altLang="en-US" sz="2000" b="1" dirty="0"/>
              <a:t>번 </a:t>
            </a:r>
            <a:r>
              <a:rPr lang="ko-KR" altLang="en-US" sz="2000" b="1" dirty="0" err="1"/>
              <a:t>반복시행할</a:t>
            </a:r>
            <a:r>
              <a:rPr lang="ko-KR" altLang="en-US" sz="2000" b="1" dirty="0"/>
              <a:t> 수 있음</a:t>
            </a:r>
            <a:endParaRPr lang="en-US" altLang="ko-KR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30542" y="4681958"/>
            <a:ext cx="845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Selected_components</a:t>
            </a:r>
            <a:r>
              <a:rPr lang="ko-KR" altLang="en-US" b="1" dirty="0"/>
              <a:t>에 예측모델에 사용할 변수 넣어주고 </a:t>
            </a:r>
            <a:r>
              <a:rPr lang="en-US" altLang="ko-KR" b="1" dirty="0" err="1"/>
              <a:t>xgb_series_all</a:t>
            </a:r>
            <a:r>
              <a:rPr lang="en-US" altLang="ko-KR" b="1" dirty="0"/>
              <a:t> </a:t>
            </a:r>
            <a:r>
              <a:rPr lang="ko-KR" altLang="en-US" b="1" dirty="0"/>
              <a:t>시행</a:t>
            </a:r>
          </a:p>
        </p:txBody>
      </p:sp>
    </p:spTree>
    <p:extLst>
      <p:ext uri="{BB962C8B-B14F-4D97-AF65-F5344CB8AC3E}">
        <p14:creationId xmlns:p14="http://schemas.microsoft.com/office/powerpoint/2010/main" val="163803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3768" y="336884"/>
            <a:ext cx="1632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목 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9038" y="1210659"/>
            <a:ext cx="6149247" cy="4819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배경</a:t>
            </a:r>
            <a:endParaRPr lang="en-US" altLang="ko-KR" sz="32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Outcome</a:t>
            </a:r>
            <a:r>
              <a:rPr lang="ko-KR" altLang="en-US" sz="3200" dirty="0"/>
              <a:t> 정의</a:t>
            </a:r>
            <a:endParaRPr lang="en-US" altLang="ko-KR" sz="32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 err="1"/>
              <a:t>코호트</a:t>
            </a:r>
            <a:r>
              <a:rPr lang="ko-KR" altLang="en-US" sz="3200" dirty="0"/>
              <a:t> 및 연구 구성</a:t>
            </a:r>
            <a:endParaRPr lang="en-US" altLang="ko-KR" sz="32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3200" dirty="0"/>
              <a:t>Input feature </a:t>
            </a:r>
            <a:r>
              <a:rPr lang="ko-KR" altLang="en-US" sz="3200" dirty="0"/>
              <a:t>설명</a:t>
            </a:r>
            <a:endParaRPr lang="en-US" altLang="ko-KR" sz="32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결과 </a:t>
            </a:r>
            <a:r>
              <a:rPr lang="en-US" altLang="ko-KR" sz="3200" dirty="0"/>
              <a:t>1. </a:t>
            </a:r>
            <a:r>
              <a:rPr lang="ko-KR" altLang="en-US" sz="3200" dirty="0"/>
              <a:t>건강나이 계산</a:t>
            </a:r>
            <a:endParaRPr lang="en-US" altLang="ko-KR" sz="32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결과 </a:t>
            </a:r>
            <a:r>
              <a:rPr lang="en-US" altLang="ko-KR" sz="3200" dirty="0"/>
              <a:t>2. cox </a:t>
            </a:r>
            <a:r>
              <a:rPr lang="ko-KR" altLang="en-US" sz="3200"/>
              <a:t>비례위험 모형</a:t>
            </a:r>
            <a:endParaRPr lang="en-US" altLang="ko-KR" sz="32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/>
              <a:t>결과 </a:t>
            </a:r>
            <a:r>
              <a:rPr lang="en-US" altLang="ko-KR" sz="3200" dirty="0"/>
              <a:t>3. </a:t>
            </a:r>
            <a:r>
              <a:rPr lang="en-US" altLang="ko-KR" sz="3200" dirty="0" err="1"/>
              <a:t>xgboost</a:t>
            </a:r>
            <a:r>
              <a:rPr lang="en-US" altLang="ko-KR" sz="3200" dirty="0"/>
              <a:t> classification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200"/>
              <a:t>참고문헌</a:t>
            </a:r>
            <a:endParaRPr lang="en-US" altLang="ko-KR" sz="32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7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5" y="856211"/>
            <a:ext cx="5376437" cy="45387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178" y="1008372"/>
            <a:ext cx="6373271" cy="4286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35781" y="42394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논문의 결과</a:t>
            </a:r>
          </a:p>
        </p:txBody>
      </p:sp>
    </p:spTree>
    <p:extLst>
      <p:ext uri="{BB962C8B-B14F-4D97-AF65-F5344CB8AC3E}">
        <p14:creationId xmlns:p14="http://schemas.microsoft.com/office/powerpoint/2010/main" val="2067102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3767" y="1373422"/>
            <a:ext cx="1134643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Process 2-2 :</a:t>
            </a:r>
          </a:p>
          <a:p>
            <a:pPr>
              <a:lnSpc>
                <a:spcPct val="120000"/>
              </a:lnSpc>
            </a:pPr>
            <a:r>
              <a:rPr lang="ko-KR" altLang="en-US" sz="2000" b="1" dirty="0"/>
              <a:t>아래 내용 실행 </a:t>
            </a:r>
            <a:r>
              <a:rPr lang="en-US" altLang="ko-KR" sz="2000" b="1" dirty="0"/>
              <a:t>-&gt;    </a:t>
            </a:r>
            <a:r>
              <a:rPr lang="ko-KR" altLang="en-US" sz="2000" b="1" dirty="0"/>
              <a:t>터미널에 </a:t>
            </a:r>
            <a:r>
              <a:rPr lang="en-US" altLang="ko-KR" sz="2000" b="1" dirty="0" err="1"/>
              <a:t>xgboost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결과 출력됨</a:t>
            </a:r>
            <a:endParaRPr lang="en-US" altLang="ko-KR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184051" y="2543694"/>
            <a:ext cx="41629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Selected_components</a:t>
            </a:r>
            <a:r>
              <a:rPr lang="en-US" altLang="ko-KR" dirty="0"/>
              <a:t>&lt;-c(~)</a:t>
            </a:r>
          </a:p>
          <a:p>
            <a:r>
              <a:rPr lang="en-US" altLang="ko-KR" dirty="0"/>
              <a:t>Xgb_fit_1&lt;- </a:t>
            </a:r>
            <a:r>
              <a:rPr lang="en-US" altLang="ko-KR" dirty="0" err="1"/>
              <a:t>death_xgb_comparison</a:t>
            </a:r>
            <a:r>
              <a:rPr lang="en-US" altLang="ko-KR" dirty="0"/>
              <a:t>(~)</a:t>
            </a:r>
          </a:p>
          <a:p>
            <a:endParaRPr lang="en-US" altLang="ko-KR" dirty="0"/>
          </a:p>
          <a:p>
            <a:r>
              <a:rPr lang="en-US" altLang="ko-KR" dirty="0" err="1"/>
              <a:t>Selected_components</a:t>
            </a:r>
            <a:r>
              <a:rPr lang="en-US" altLang="ko-KR" dirty="0"/>
              <a:t>&lt;-c(~)</a:t>
            </a:r>
          </a:p>
          <a:p>
            <a:r>
              <a:rPr lang="en-US" altLang="ko-KR" dirty="0"/>
              <a:t>Xgb_fit_2&lt;- </a:t>
            </a:r>
            <a:r>
              <a:rPr lang="en-US" altLang="ko-KR" dirty="0" err="1"/>
              <a:t>death_xgb_comparison</a:t>
            </a:r>
            <a:r>
              <a:rPr lang="en-US" altLang="ko-KR" dirty="0"/>
              <a:t>(~)</a:t>
            </a:r>
          </a:p>
          <a:p>
            <a:endParaRPr lang="en-US" altLang="ko-KR" dirty="0"/>
          </a:p>
          <a:p>
            <a:r>
              <a:rPr lang="en-US" altLang="ko-KR" dirty="0" err="1"/>
              <a:t>Roc.test</a:t>
            </a:r>
            <a:r>
              <a:rPr lang="en-US" altLang="ko-KR" dirty="0"/>
              <a:t>(xgb_fit_1, xgb_fit_2)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113" y="4840428"/>
            <a:ext cx="5112327" cy="184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9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49" y="2510887"/>
            <a:ext cx="7687748" cy="3581900"/>
          </a:xfrm>
          <a:prstGeom prst="rect">
            <a:avLst/>
          </a:prstGeom>
        </p:spPr>
      </p:pic>
      <p:pic>
        <p:nvPicPr>
          <p:cNvPr id="6" name="그림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"/>
          <a:stretch/>
        </p:blipFill>
        <p:spPr bwMode="auto">
          <a:xfrm>
            <a:off x="8041005" y="3040409"/>
            <a:ext cx="3312795" cy="2522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8268" y="167917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논문의 결과</a:t>
            </a:r>
          </a:p>
        </p:txBody>
      </p:sp>
    </p:spTree>
    <p:extLst>
      <p:ext uri="{BB962C8B-B14F-4D97-AF65-F5344CB8AC3E}">
        <p14:creationId xmlns:p14="http://schemas.microsoft.com/office/powerpoint/2010/main" val="253383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959" y="1300747"/>
            <a:ext cx="1155758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James W. Clark , The Aging Dimension : A factorial Analysis of Individual Differences with age </a:t>
            </a:r>
          </a:p>
          <a:p>
            <a:r>
              <a:rPr lang="en-US" altLang="ko-KR" sz="2000" dirty="0"/>
              <a:t>on psychological and physiological measurements, </a:t>
            </a:r>
            <a:r>
              <a:rPr lang="en-US" altLang="ko-KR" sz="2000" i="1" dirty="0"/>
              <a:t>Journal of Gerontology , </a:t>
            </a:r>
            <a:r>
              <a:rPr lang="en-US" altLang="ko-KR" sz="2000" dirty="0"/>
              <a:t>p183, 1960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Dubina</a:t>
            </a:r>
            <a:r>
              <a:rPr lang="en-US" altLang="ko-KR" sz="2000" dirty="0"/>
              <a:t> et al., Biological Age and Its Estimation. II. Assessment of Biological Age of Albino rats </a:t>
            </a:r>
          </a:p>
          <a:p>
            <a:r>
              <a:rPr lang="en-US" altLang="ko-KR" sz="2000" dirty="0"/>
              <a:t>by Multiple Regression Analysis, </a:t>
            </a:r>
            <a:r>
              <a:rPr lang="en-US" altLang="ko-KR" sz="2000" i="1" dirty="0"/>
              <a:t>Experimental Gerontology</a:t>
            </a:r>
            <a:r>
              <a:rPr lang="en-US" altLang="ko-KR" sz="2000" dirty="0"/>
              <a:t>, Vol 18, pp 5-18, 1983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Dubina</a:t>
            </a:r>
            <a:r>
              <a:rPr lang="en-US" altLang="ko-KR" sz="2000" dirty="0"/>
              <a:t> et al., Biological Age and Its Estimation. III. Introduction of a Correction to </a:t>
            </a:r>
          </a:p>
          <a:p>
            <a:r>
              <a:rPr lang="en-US" altLang="ko-KR" sz="2000" dirty="0"/>
              <a:t>the Multiple Regression Model of Biological Age and Assessment of Biological Age </a:t>
            </a:r>
          </a:p>
          <a:p>
            <a:r>
              <a:rPr lang="en-US" altLang="ko-KR" sz="2000" dirty="0"/>
              <a:t>in cross sectional and longitudinal studies, </a:t>
            </a:r>
            <a:r>
              <a:rPr lang="en-US" altLang="ko-KR" sz="2000" i="1" dirty="0"/>
              <a:t>Experimental Gerontology</a:t>
            </a:r>
            <a:r>
              <a:rPr lang="en-US" altLang="ko-KR" sz="2000" dirty="0"/>
              <a:t>, Vol 19, pp 133-143, 1984</a:t>
            </a:r>
          </a:p>
          <a:p>
            <a:endParaRPr lang="en-US" altLang="ko-KR" sz="2000" dirty="0"/>
          </a:p>
          <a:p>
            <a:r>
              <a:rPr lang="en-US" altLang="ko-KR" sz="2000" dirty="0"/>
              <a:t>E. Nakamura et al., Assessment of Biological Age by Principal Component Analysis, </a:t>
            </a:r>
          </a:p>
          <a:p>
            <a:r>
              <a:rPr lang="en-US" altLang="ko-KR" sz="2000" i="1" dirty="0"/>
              <a:t>Mechanisms of Ageing and Development</a:t>
            </a:r>
            <a:r>
              <a:rPr lang="en-US" altLang="ko-KR" sz="2000" dirty="0"/>
              <a:t>, 46, 1-18, 1984</a:t>
            </a:r>
          </a:p>
          <a:p>
            <a:endParaRPr lang="en-US" altLang="ko-KR" sz="2000" dirty="0"/>
          </a:p>
          <a:p>
            <a:r>
              <a:rPr lang="en-US" altLang="ko-KR" sz="2000" dirty="0"/>
              <a:t>R. </a:t>
            </a:r>
            <a:r>
              <a:rPr lang="en-US" altLang="ko-KR" sz="2000" dirty="0" err="1"/>
              <a:t>Hochschild</a:t>
            </a:r>
            <a:r>
              <a:rPr lang="en-US" altLang="ko-KR" sz="2000" dirty="0"/>
              <a:t>, Improving the Precision of Biological Age Determinations, part 1: A new </a:t>
            </a:r>
          </a:p>
          <a:p>
            <a:r>
              <a:rPr lang="en-US" altLang="ko-KR" sz="2000" dirty="0"/>
              <a:t>Approach to calculating Biological Age, </a:t>
            </a:r>
            <a:r>
              <a:rPr lang="en-US" altLang="ko-KR" sz="2000" i="1" dirty="0"/>
              <a:t>Experimental Gerontology</a:t>
            </a:r>
            <a:r>
              <a:rPr lang="en-US" altLang="ko-KR" sz="2000" dirty="0"/>
              <a:t>, Vol 24, pp 289-300, 1989</a:t>
            </a:r>
          </a:p>
          <a:p>
            <a:r>
              <a:rPr lang="en-US" altLang="ko-KR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768" y="33688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참고문헌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751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959" y="1300747"/>
            <a:ext cx="1187485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Petr </a:t>
            </a:r>
            <a:r>
              <a:rPr lang="en-US" altLang="ko-KR" sz="2000" dirty="0" err="1"/>
              <a:t>Klemera</a:t>
            </a:r>
            <a:r>
              <a:rPr lang="en-US" altLang="ko-KR" sz="2000" dirty="0"/>
              <a:t>, A new Approach to the concept and Computation of Biological Age, </a:t>
            </a:r>
          </a:p>
          <a:p>
            <a:r>
              <a:rPr lang="en-US" altLang="ko-KR" sz="2000" i="1" dirty="0"/>
              <a:t>Mechanisms of Ageing and Development</a:t>
            </a:r>
            <a:r>
              <a:rPr lang="en-US" altLang="ko-KR" sz="2000" dirty="0"/>
              <a:t>, 127, pp 240-248, 2006</a:t>
            </a:r>
          </a:p>
          <a:p>
            <a:endParaRPr lang="en-US" altLang="ko-KR" sz="2000" dirty="0"/>
          </a:p>
          <a:p>
            <a:r>
              <a:rPr lang="en-US" altLang="ko-KR" sz="2000" dirty="0"/>
              <a:t>Morgan E. Levine, Modeling the Rate of Senescence: Can Estimated Biological Age Predict Mortality</a:t>
            </a:r>
          </a:p>
          <a:p>
            <a:r>
              <a:rPr lang="en-US" altLang="ko-KR" sz="2000" dirty="0"/>
              <a:t>More Accurately than Chronological Age?, </a:t>
            </a:r>
            <a:r>
              <a:rPr lang="en-US" altLang="ko-KR" sz="2000" i="1" dirty="0"/>
              <a:t>Journals of Gerontology</a:t>
            </a:r>
            <a:r>
              <a:rPr lang="en-US" altLang="ko-KR" sz="2000" dirty="0"/>
              <a:t>, 68(6), pp 667-674, 2012</a:t>
            </a:r>
          </a:p>
          <a:p>
            <a:endParaRPr lang="en-US" altLang="ko-KR" sz="2000" dirty="0"/>
          </a:p>
          <a:p>
            <a:r>
              <a:rPr lang="ko-KR" altLang="en-US" sz="2000" dirty="0"/>
              <a:t>조경희 외</a:t>
            </a:r>
            <a:r>
              <a:rPr lang="en-US" altLang="ko-KR" sz="2000" dirty="0"/>
              <a:t>, </a:t>
            </a:r>
            <a:r>
              <a:rPr lang="ko-KR" altLang="en-US" sz="2000" dirty="0"/>
              <a:t>개인별 맞춤형 통합건강관리 프로그램 연구 및 개발</a:t>
            </a:r>
            <a:r>
              <a:rPr lang="en-US" altLang="ko-KR" sz="2000" dirty="0"/>
              <a:t>, </a:t>
            </a:r>
            <a:r>
              <a:rPr lang="ko-KR" altLang="en-US" sz="2000" dirty="0"/>
              <a:t>국민건강보험 일산병원 연구소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연구보고서 </a:t>
            </a:r>
            <a:r>
              <a:rPr lang="en-US" altLang="ko-KR" sz="2000" dirty="0"/>
              <a:t>2016-20-019, 2016</a:t>
            </a:r>
          </a:p>
          <a:p>
            <a:endParaRPr lang="en-US" altLang="ko-KR" sz="2000" dirty="0"/>
          </a:p>
          <a:p>
            <a:r>
              <a:rPr lang="ko-KR" altLang="en-US" sz="2000" dirty="0"/>
              <a:t>유진호</a:t>
            </a:r>
            <a:r>
              <a:rPr lang="en-US" altLang="ko-KR" sz="2000" dirty="0"/>
              <a:t>, </a:t>
            </a:r>
            <a:r>
              <a:rPr lang="ko-KR" altLang="en-US" sz="2000" dirty="0"/>
              <a:t>주식회사 </a:t>
            </a:r>
            <a:r>
              <a:rPr lang="ko-KR" altLang="en-US" sz="2000" dirty="0" err="1"/>
              <a:t>바이오에이지</a:t>
            </a:r>
            <a:r>
              <a:rPr lang="en-US" altLang="ko-KR" sz="2000" dirty="0"/>
              <a:t>(2016) </a:t>
            </a:r>
            <a:r>
              <a:rPr lang="ko-KR" altLang="en-US" sz="2000" dirty="0"/>
              <a:t>특허출원 제</a:t>
            </a:r>
            <a:r>
              <a:rPr lang="en-US" altLang="ko-KR" sz="2000" dirty="0"/>
              <a:t>10-1603308, </a:t>
            </a:r>
            <a:r>
              <a:rPr lang="ko-KR" altLang="en-US" sz="2000" dirty="0"/>
              <a:t>서울</a:t>
            </a:r>
            <a:r>
              <a:rPr lang="en-US" altLang="ko-KR" sz="2000" dirty="0"/>
              <a:t>:</a:t>
            </a:r>
            <a:r>
              <a:rPr lang="ko-KR" altLang="en-US" sz="2000" dirty="0"/>
              <a:t>특허청</a:t>
            </a:r>
            <a:r>
              <a:rPr lang="en-US" altLang="ko-KR" sz="2000" dirty="0"/>
              <a:t>(KR)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Linpei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Jia</a:t>
            </a:r>
            <a:r>
              <a:rPr lang="en-US" altLang="ko-KR" sz="2000" dirty="0"/>
              <a:t> et al., Construction Formula of Biological Age Using the Principal Component</a:t>
            </a:r>
          </a:p>
          <a:p>
            <a:r>
              <a:rPr lang="en-US" altLang="ko-KR" sz="2000" dirty="0"/>
              <a:t>Analysis,</a:t>
            </a:r>
            <a:r>
              <a:rPr lang="en-US" altLang="ko-KR" sz="2000" i="1" dirty="0"/>
              <a:t> </a:t>
            </a:r>
            <a:r>
              <a:rPr lang="en-US" altLang="ko-KR" sz="2000" i="1" dirty="0" err="1"/>
              <a:t>Hindawi</a:t>
            </a:r>
            <a:r>
              <a:rPr lang="en-US" altLang="ko-KR" sz="2000" i="1" dirty="0"/>
              <a:t> publishing Corporation </a:t>
            </a:r>
            <a:r>
              <a:rPr lang="en-US" altLang="ko-KR" sz="2000" i="1" dirty="0" err="1"/>
              <a:t>BioMed</a:t>
            </a:r>
            <a:r>
              <a:rPr lang="en-US" altLang="ko-KR" sz="2000" i="1" dirty="0"/>
              <a:t> Research International</a:t>
            </a:r>
            <a:r>
              <a:rPr lang="en-US" altLang="ko-KR" sz="2000" dirty="0"/>
              <a:t>, p8, Volume 2016</a:t>
            </a:r>
          </a:p>
          <a:p>
            <a:r>
              <a:rPr lang="en-US" altLang="ko-KR" sz="2000" dirty="0"/>
              <a:t> </a:t>
            </a:r>
          </a:p>
          <a:p>
            <a:r>
              <a:rPr lang="ko-KR" altLang="en-US" sz="2000" dirty="0" err="1"/>
              <a:t>조비룡</a:t>
            </a:r>
            <a:r>
              <a:rPr lang="ko-KR" altLang="en-US" sz="2000" dirty="0"/>
              <a:t> 외</a:t>
            </a:r>
            <a:r>
              <a:rPr lang="en-US" altLang="ko-KR" sz="2000" dirty="0"/>
              <a:t>, </a:t>
            </a:r>
            <a:r>
              <a:rPr lang="ko-KR" altLang="en-US" sz="2000" dirty="0"/>
              <a:t>국가건강검진 건강위험평가</a:t>
            </a:r>
            <a:r>
              <a:rPr lang="en-US" altLang="ko-KR" sz="2000" dirty="0"/>
              <a:t>(HRA) </a:t>
            </a:r>
            <a:r>
              <a:rPr lang="ko-KR" altLang="en-US" sz="2000" dirty="0"/>
              <a:t>개선</a:t>
            </a:r>
            <a:r>
              <a:rPr lang="en-US" altLang="ko-KR" sz="2000" dirty="0"/>
              <a:t>, </a:t>
            </a:r>
            <a:r>
              <a:rPr lang="ko-KR" altLang="en-US" sz="2000" dirty="0"/>
              <a:t>정책연구용역사업 최종결과보고서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서울대학교 </a:t>
            </a:r>
            <a:r>
              <a:rPr lang="ko-KR" altLang="en-US" sz="2000" dirty="0" err="1"/>
              <a:t>산학협력단</a:t>
            </a:r>
            <a:r>
              <a:rPr lang="en-US" altLang="ko-KR" sz="2000" dirty="0"/>
              <a:t>, </a:t>
            </a:r>
            <a:r>
              <a:rPr lang="ko-KR" altLang="en-US" sz="2000" dirty="0"/>
              <a:t>질병관리본부 </a:t>
            </a:r>
            <a:r>
              <a:rPr lang="en-US" altLang="ko-KR" sz="2000" dirty="0"/>
              <a:t>11-1352159-000734-01, 2017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768" y="33688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참고문헌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231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959" y="1300747"/>
            <a:ext cx="11539634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Kang YG et al., Models for Estimating the Metabolic Syndrome Biological Age </a:t>
            </a:r>
          </a:p>
          <a:p>
            <a:r>
              <a:rPr lang="en-US" altLang="ko-KR" sz="2000" dirty="0"/>
              <a:t>as the New Index for Evaluation and Management of Metabolic Syndrome, </a:t>
            </a:r>
          </a:p>
          <a:p>
            <a:r>
              <a:rPr lang="en-US" altLang="ko-KR" sz="2000" i="1" dirty="0"/>
              <a:t>Clinical Interventions in Aging</a:t>
            </a:r>
            <a:r>
              <a:rPr lang="en-US" altLang="ko-KR" sz="2000" dirty="0"/>
              <a:t>, 2017:12, pp. 253-261, 2017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Jinho</a:t>
            </a:r>
            <a:r>
              <a:rPr lang="en-US" altLang="ko-KR" sz="2000" dirty="0"/>
              <a:t> </a:t>
            </a:r>
            <a:r>
              <a:rPr lang="en-US" altLang="ko-KR" sz="2000" dirty="0" err="1"/>
              <a:t>Yoo</a:t>
            </a:r>
            <a:r>
              <a:rPr lang="en-US" altLang="ko-KR" sz="2000" dirty="0"/>
              <a:t>, Biological age as a useful Index to Predict seventeen year Survival and Mortality</a:t>
            </a:r>
          </a:p>
          <a:p>
            <a:r>
              <a:rPr lang="en-US" altLang="ko-KR" sz="2000" dirty="0"/>
              <a:t>in Koreans,</a:t>
            </a:r>
            <a:r>
              <a:rPr lang="en-US" altLang="ko-KR" sz="2000" i="1" dirty="0"/>
              <a:t> BMC Geriatrics</a:t>
            </a:r>
            <a:r>
              <a:rPr lang="en-US" altLang="ko-KR" sz="2000" dirty="0"/>
              <a:t>, 17:7, 2017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Linpei</a:t>
            </a:r>
            <a:r>
              <a:rPr lang="en-US" altLang="ko-KR" sz="2000" dirty="0"/>
              <a:t> </a:t>
            </a:r>
            <a:r>
              <a:rPr lang="en-US" altLang="ko-KR" sz="2000" dirty="0" err="1"/>
              <a:t>Jia</a:t>
            </a:r>
            <a:r>
              <a:rPr lang="en-US" altLang="ko-KR" sz="2000" dirty="0"/>
              <a:t> et al., Common methods of Biological Age Estimation, </a:t>
            </a:r>
            <a:r>
              <a:rPr lang="en-US" altLang="ko-KR" sz="2000" i="1" dirty="0"/>
              <a:t>Clinical Interventions </a:t>
            </a:r>
          </a:p>
          <a:p>
            <a:r>
              <a:rPr lang="en-US" altLang="ko-KR" sz="2000" i="1" dirty="0"/>
              <a:t>in Ageing</a:t>
            </a:r>
            <a:r>
              <a:rPr lang="en-US" altLang="ko-KR" sz="2000" dirty="0"/>
              <a:t>, 2017 : 12 pp. 759-772, 2017</a:t>
            </a:r>
          </a:p>
          <a:p>
            <a:endParaRPr lang="en-US" altLang="ko-KR" sz="2000" dirty="0"/>
          </a:p>
          <a:p>
            <a:r>
              <a:rPr lang="en-US" altLang="ko-KR" sz="2000" dirty="0"/>
              <a:t>Kang YG et al., Biological Age as a Health Index for Mortality and Major Age-related Disease</a:t>
            </a:r>
          </a:p>
          <a:p>
            <a:r>
              <a:rPr lang="en-US" altLang="ko-KR" sz="2000" dirty="0"/>
              <a:t>incidence in Koreans : National Health Insurance Service – Health Screening 11-year follow-up </a:t>
            </a:r>
          </a:p>
          <a:p>
            <a:r>
              <a:rPr lang="en-US" altLang="ko-KR" sz="2000" dirty="0"/>
              <a:t>study, </a:t>
            </a:r>
            <a:r>
              <a:rPr lang="en-US" altLang="ko-KR" sz="2000" i="1" dirty="0"/>
              <a:t>Clinical Interventions in Aging</a:t>
            </a:r>
            <a:r>
              <a:rPr lang="en-US" altLang="ko-KR" sz="2000" dirty="0"/>
              <a:t>, 2018:13, pp. 429-436, 2018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768" y="33688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참고문헌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469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959" y="1300747"/>
            <a:ext cx="11083483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Yeonkook</a:t>
            </a:r>
            <a:r>
              <a:rPr lang="en-US" altLang="ko-KR" sz="2000" dirty="0"/>
              <a:t> J. Kim et al., Improving Prediction of High-Cost Health Care Users with Medical</a:t>
            </a:r>
          </a:p>
          <a:p>
            <a:r>
              <a:rPr lang="en-US" altLang="ko-KR" sz="2000" dirty="0"/>
              <a:t>Check-Up data, </a:t>
            </a:r>
            <a:r>
              <a:rPr lang="en-US" altLang="ko-KR" sz="2000" i="1" dirty="0"/>
              <a:t>Big Data</a:t>
            </a:r>
            <a:r>
              <a:rPr lang="en-US" altLang="ko-KR" sz="2000" dirty="0"/>
              <a:t>, Volume 7, No. 3, 2019</a:t>
            </a:r>
          </a:p>
          <a:p>
            <a:endParaRPr lang="en-US" altLang="ko-KR" sz="2000" dirty="0"/>
          </a:p>
          <a:p>
            <a:r>
              <a:rPr lang="ko-KR" altLang="en-US" sz="2000" dirty="0"/>
              <a:t>권혁성 외</a:t>
            </a:r>
            <a:r>
              <a:rPr lang="en-US" altLang="ko-KR" sz="2000" dirty="0"/>
              <a:t>, </a:t>
            </a:r>
            <a:r>
              <a:rPr lang="ko-KR" altLang="en-US" sz="2000" dirty="0"/>
              <a:t>건강수준 평점화 모형을 적용한 건강등급 산정 방법에 관한 연구</a:t>
            </a:r>
            <a:r>
              <a:rPr lang="en-US" altLang="ko-KR" sz="2000" dirty="0"/>
              <a:t>, </a:t>
            </a:r>
            <a:r>
              <a:rPr lang="ko-KR" altLang="en-US" sz="2000" i="1" dirty="0"/>
              <a:t>한국보험학회</a:t>
            </a:r>
            <a:endParaRPr lang="en-US" altLang="ko-KR" sz="2000" i="1" dirty="0"/>
          </a:p>
          <a:p>
            <a:r>
              <a:rPr lang="ko-KR" altLang="en-US" sz="2000" i="1" dirty="0"/>
              <a:t>보험학회지</a:t>
            </a:r>
            <a:r>
              <a:rPr lang="en-US" altLang="ko-KR" sz="2000" i="1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123</a:t>
            </a:r>
            <a:r>
              <a:rPr lang="ko-KR" altLang="en-US" sz="2000" dirty="0"/>
              <a:t>권 </a:t>
            </a:r>
            <a:r>
              <a:rPr lang="en-US" altLang="ko-KR" sz="2000" dirty="0"/>
              <a:t>20-07</a:t>
            </a:r>
            <a:r>
              <a:rPr lang="ko-KR" altLang="en-US" sz="2000" dirty="0"/>
              <a:t>호</a:t>
            </a:r>
            <a:r>
              <a:rPr lang="en-US" altLang="ko-KR" sz="2000" dirty="0"/>
              <a:t>, pp 85-131, 2020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이형주</a:t>
            </a:r>
            <a:r>
              <a:rPr lang="en-US" altLang="ko-KR" sz="2000" dirty="0"/>
              <a:t>, </a:t>
            </a:r>
            <a:r>
              <a:rPr lang="ko-KR" altLang="en-US" sz="2000" dirty="0"/>
              <a:t>주식회사 그레이드헬스체인 </a:t>
            </a:r>
            <a:r>
              <a:rPr lang="en-US" altLang="ko-KR" sz="2000" dirty="0"/>
              <a:t>(2020) </a:t>
            </a:r>
            <a:r>
              <a:rPr lang="ko-KR" altLang="en-US" sz="2000" dirty="0"/>
              <a:t>특허출원 제</a:t>
            </a:r>
            <a:r>
              <a:rPr lang="en-US" altLang="ko-KR" sz="2000" dirty="0"/>
              <a:t>10-2152827, </a:t>
            </a:r>
            <a:r>
              <a:rPr lang="ko-KR" altLang="en-US" sz="2000" dirty="0"/>
              <a:t>서울</a:t>
            </a:r>
            <a:r>
              <a:rPr lang="en-US" altLang="ko-KR" sz="2000" dirty="0"/>
              <a:t>:</a:t>
            </a:r>
            <a:r>
              <a:rPr lang="ko-KR" altLang="en-US" sz="2000" dirty="0"/>
              <a:t>특허청</a:t>
            </a:r>
            <a:r>
              <a:rPr lang="en-US" altLang="ko-KR" sz="2000" dirty="0"/>
              <a:t>(KR)</a:t>
            </a:r>
          </a:p>
          <a:p>
            <a:endParaRPr lang="en-US" altLang="ko-KR" sz="2000" dirty="0"/>
          </a:p>
          <a:p>
            <a:r>
              <a:rPr lang="en-US" altLang="ko-KR" sz="2000" dirty="0"/>
              <a:t>Morgenstern JD. et al., Predicting Population health with Machine Learning : a scoping </a:t>
            </a:r>
          </a:p>
          <a:p>
            <a:r>
              <a:rPr lang="en-US" altLang="ko-KR" sz="2000" dirty="0"/>
              <a:t>review, </a:t>
            </a:r>
            <a:r>
              <a:rPr lang="en-US" altLang="ko-KR" sz="2000" i="1" dirty="0"/>
              <a:t>BMJ Open, </a:t>
            </a:r>
            <a:r>
              <a:rPr lang="en-US" altLang="ko-KR" sz="2000" dirty="0"/>
              <a:t>2020;10, 2020</a:t>
            </a:r>
          </a:p>
          <a:p>
            <a:endParaRPr lang="en-US" altLang="ko-KR" sz="2000" dirty="0"/>
          </a:p>
          <a:p>
            <a:r>
              <a:rPr lang="en-US" altLang="ko-KR" sz="2000" dirty="0" err="1"/>
              <a:t>Seokyung</a:t>
            </a:r>
            <a:r>
              <a:rPr lang="en-US" altLang="ko-KR" sz="2000" dirty="0"/>
              <a:t> An, Individualized Biological Age as a Predictor of Disease, Korean Genome and</a:t>
            </a:r>
          </a:p>
          <a:p>
            <a:r>
              <a:rPr lang="en-US" altLang="ko-KR" sz="2000" dirty="0"/>
              <a:t>Epidemiology Study (</a:t>
            </a:r>
            <a:r>
              <a:rPr lang="en-US" altLang="ko-KR" sz="2000" dirty="0" err="1"/>
              <a:t>KoGES</a:t>
            </a:r>
            <a:r>
              <a:rPr lang="en-US" altLang="ko-KR" sz="2000" dirty="0"/>
              <a:t>) Cohort, </a:t>
            </a:r>
            <a:r>
              <a:rPr lang="en-US" altLang="ko-KR" sz="2000" i="1" dirty="0"/>
              <a:t>Journal of Personalized Medicine</a:t>
            </a:r>
            <a:r>
              <a:rPr lang="en-US" altLang="ko-KR" sz="2000" dirty="0"/>
              <a:t>, 12, 505, 2022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768" y="33688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참고문헌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386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28218" y="2775284"/>
            <a:ext cx="23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/>
              <a:t>E. O. D.</a:t>
            </a:r>
            <a:endParaRPr lang="ko-KR" altLang="en-US" sz="48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41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3768" y="336884"/>
            <a:ext cx="1632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배 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6259" y="1254180"/>
            <a:ext cx="103145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목적</a:t>
            </a:r>
            <a:endParaRPr lang="en-US" altLang="ko-KR" sz="36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 주성분분석을 이용한 건강나이 계산 </a:t>
            </a:r>
            <a:r>
              <a:rPr lang="en-US" altLang="ko-KR" sz="2400" dirty="0"/>
              <a:t>&amp;</a:t>
            </a:r>
            <a:r>
              <a:rPr lang="ko-KR" altLang="en-US" sz="2400" dirty="0"/>
              <a:t>건강나이 기반</a:t>
            </a:r>
            <a:r>
              <a:rPr lang="en-US" altLang="ko-KR" sz="2400" dirty="0"/>
              <a:t> </a:t>
            </a:r>
            <a:r>
              <a:rPr lang="ko-KR" altLang="en-US" sz="2400" dirty="0"/>
              <a:t>질환발생 예측</a:t>
            </a:r>
            <a:r>
              <a:rPr lang="en-US" altLang="ko-KR" sz="2400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  </a:t>
            </a:r>
            <a:r>
              <a:rPr lang="en-US" altLang="ko-KR" sz="2000" dirty="0" err="1"/>
              <a:t>XGBoost</a:t>
            </a:r>
            <a:r>
              <a:rPr lang="en-US" altLang="ko-KR" sz="2000" dirty="0"/>
              <a:t> </a:t>
            </a:r>
            <a:r>
              <a:rPr lang="ko-KR" altLang="en-US" sz="2000" dirty="0"/>
              <a:t>모델로 질환발생 예측에 기여하는 </a:t>
            </a:r>
            <a:r>
              <a:rPr lang="ko-KR" altLang="en-US" sz="2000" dirty="0" err="1"/>
              <a:t>건보공단</a:t>
            </a:r>
            <a:r>
              <a:rPr lang="ko-KR" altLang="en-US" sz="2000" dirty="0"/>
              <a:t> 데이터 확인</a:t>
            </a:r>
            <a:endParaRPr lang="en-US" altLang="ko-KR" sz="20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입력변수</a:t>
            </a:r>
            <a:endParaRPr lang="en-US" altLang="ko-KR" sz="36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 09-12</a:t>
            </a:r>
            <a:r>
              <a:rPr lang="ko-KR" altLang="en-US" sz="2400" dirty="0"/>
              <a:t>년도 건강검진 기록이 있는 </a:t>
            </a:r>
            <a:r>
              <a:rPr lang="en-US" altLang="ko-KR" sz="2400" dirty="0"/>
              <a:t>30</a:t>
            </a:r>
            <a:r>
              <a:rPr lang="ko-KR" altLang="en-US" sz="2400" dirty="0"/>
              <a:t>세 이상 </a:t>
            </a:r>
            <a:r>
              <a:rPr lang="en-US" altLang="ko-KR" sz="2400" dirty="0"/>
              <a:t>90</a:t>
            </a:r>
            <a:r>
              <a:rPr lang="ko-KR" altLang="en-US" sz="2400" dirty="0"/>
              <a:t>세 미만 </a:t>
            </a:r>
            <a:r>
              <a:rPr lang="ko-KR" altLang="en-US" sz="2400" dirty="0" err="1"/>
              <a:t>건보공단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코호트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결과</a:t>
            </a:r>
            <a:endParaRPr lang="en-US" altLang="ko-KR" sz="36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 건강나이 계산식</a:t>
            </a:r>
            <a:r>
              <a:rPr lang="en-US" altLang="ko-KR" sz="2400" dirty="0"/>
              <a:t>&amp; BA</a:t>
            </a:r>
            <a:r>
              <a:rPr lang="ko-KR" altLang="en-US" sz="2400" dirty="0"/>
              <a:t> </a:t>
            </a:r>
            <a:r>
              <a:rPr lang="en-US" altLang="ko-KR" sz="2400" dirty="0"/>
              <a:t>Hazard Ratio</a:t>
            </a:r>
          </a:p>
          <a:p>
            <a:pPr>
              <a:lnSpc>
                <a:spcPct val="120000"/>
              </a:lnSpc>
            </a:pPr>
            <a:r>
              <a:rPr lang="en-US" altLang="ko-KR" sz="2400" dirty="0"/>
              <a:t> </a:t>
            </a:r>
            <a:r>
              <a:rPr lang="en-US" altLang="ko-KR" sz="2400" spc="-130" dirty="0"/>
              <a:t>CA </a:t>
            </a:r>
            <a:r>
              <a:rPr lang="ko-KR" altLang="en-US" sz="2400" spc="-130" dirty="0"/>
              <a:t>포함해 </a:t>
            </a:r>
            <a:r>
              <a:rPr lang="en-US" altLang="ko-KR" sz="2400" spc="-130" dirty="0" err="1"/>
              <a:t>Xgboost</a:t>
            </a:r>
            <a:r>
              <a:rPr lang="en-US" altLang="ko-KR" sz="2400" spc="-130" dirty="0"/>
              <a:t> </a:t>
            </a:r>
            <a:r>
              <a:rPr lang="ko-KR" altLang="en-US" sz="2400" spc="-130" dirty="0"/>
              <a:t>분류</a:t>
            </a:r>
            <a:r>
              <a:rPr lang="en-US" altLang="ko-KR" sz="2400" spc="-130" dirty="0"/>
              <a:t> </a:t>
            </a:r>
            <a:r>
              <a:rPr lang="ko-KR" altLang="en-US" sz="2400" spc="-130" dirty="0"/>
              <a:t>하였을 때 </a:t>
            </a:r>
            <a:r>
              <a:rPr lang="en-US" altLang="ko-KR" sz="2400" spc="-130" dirty="0"/>
              <a:t>Feature Importance, </a:t>
            </a:r>
            <a:r>
              <a:rPr lang="ko-KR" altLang="en-US" sz="2400" spc="-130" dirty="0"/>
              <a:t>성능평가지표</a:t>
            </a:r>
            <a:r>
              <a:rPr lang="en-US" altLang="ko-KR" sz="2400" spc="-130" dirty="0"/>
              <a:t>*</a:t>
            </a:r>
          </a:p>
          <a:p>
            <a:pPr algn="r">
              <a:lnSpc>
                <a:spcPct val="120000"/>
              </a:lnSpc>
            </a:pPr>
            <a:r>
              <a:rPr lang="en-US" altLang="ko-KR" sz="1600" spc="-130" dirty="0"/>
              <a:t>*AUROC, Accuracy, F1-score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47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3768" y="336884"/>
            <a:ext cx="4307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Outcome </a:t>
            </a:r>
            <a:r>
              <a:rPr lang="ko-KR" altLang="en-US" sz="4800" b="1" dirty="0"/>
              <a:t>정의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6259" y="1254180"/>
            <a:ext cx="10314541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사망</a:t>
            </a:r>
            <a:endParaRPr lang="en-US" altLang="ko-KR" sz="36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 건강검진연도 이후 사망</a:t>
            </a:r>
            <a:r>
              <a:rPr lang="en-US" altLang="ko-KR" sz="2400" dirty="0"/>
              <a:t>(KCD</a:t>
            </a:r>
            <a:r>
              <a:rPr lang="ko-KR" altLang="en-US" sz="2400" dirty="0"/>
              <a:t>코드 </a:t>
            </a:r>
            <a:r>
              <a:rPr lang="en-US" altLang="ko-KR" sz="2400" dirty="0"/>
              <a:t>S,T</a:t>
            </a:r>
            <a:r>
              <a:rPr lang="ko-KR" altLang="en-US" sz="2400" dirty="0"/>
              <a:t>제외</a:t>
            </a:r>
            <a:r>
              <a:rPr lang="en-US" altLang="ko-KR" sz="2400" dirty="0"/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 </a:t>
            </a:r>
            <a:endParaRPr lang="en-US" altLang="ko-KR" sz="20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당뇨</a:t>
            </a:r>
            <a:endParaRPr lang="en-US" altLang="ko-KR" sz="36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 건강검진연도 이후 진단</a:t>
            </a:r>
            <a:r>
              <a:rPr lang="en-US" altLang="ko-KR" sz="2400" dirty="0"/>
              <a:t>(R81, E10-E14) </a:t>
            </a:r>
            <a:r>
              <a:rPr lang="ko-KR" altLang="en-US" sz="2400" dirty="0"/>
              <a:t>혹은 고혈당</a:t>
            </a:r>
            <a:r>
              <a:rPr lang="en-US" altLang="ko-KR" sz="2400" dirty="0"/>
              <a:t>(FBS&gt;126)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 err="1"/>
              <a:t>심혈관질환</a:t>
            </a:r>
            <a:endParaRPr lang="en-US" altLang="ko-KR" sz="36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건강검진연도 이후 진단</a:t>
            </a:r>
            <a:r>
              <a:rPr lang="en-US" altLang="ko-KR" sz="2400" dirty="0"/>
              <a:t>(I20-I25)</a:t>
            </a:r>
            <a:endParaRPr lang="en-US" altLang="ko-KR" sz="28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90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3768" y="336884"/>
            <a:ext cx="4307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Outcome </a:t>
            </a:r>
            <a:r>
              <a:rPr lang="ko-KR" altLang="en-US" sz="4800" b="1" dirty="0"/>
              <a:t>정의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66259" y="1260530"/>
            <a:ext cx="10314541" cy="437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뇌혈관질환</a:t>
            </a:r>
            <a:endParaRPr lang="en-US" altLang="ko-KR" sz="3600" dirty="0"/>
          </a:p>
          <a:p>
            <a:pPr>
              <a:lnSpc>
                <a:spcPct val="120000"/>
              </a:lnSpc>
            </a:pPr>
            <a:r>
              <a:rPr lang="ko-KR" altLang="en-US" sz="2400" dirty="0"/>
              <a:t> 건강검진연도 이후 진단</a:t>
            </a:r>
            <a:r>
              <a:rPr lang="en-US" altLang="ko-KR" sz="2400" dirty="0"/>
              <a:t>(I60-I69)</a:t>
            </a:r>
          </a:p>
          <a:p>
            <a:pPr>
              <a:lnSpc>
                <a:spcPct val="120000"/>
              </a:lnSpc>
            </a:pPr>
            <a:r>
              <a:rPr lang="ko-KR" altLang="en-US" sz="2000" dirty="0"/>
              <a:t> </a:t>
            </a:r>
            <a:endParaRPr lang="en-US" altLang="ko-KR" sz="20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암</a:t>
            </a:r>
            <a:endParaRPr lang="en-US" altLang="ko-KR" sz="36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건강검진연도 이후 진단</a:t>
            </a:r>
            <a:r>
              <a:rPr lang="en-US" altLang="ko-KR" sz="2400" dirty="0"/>
              <a:t>(C)</a:t>
            </a:r>
          </a:p>
          <a:p>
            <a:pPr>
              <a:lnSpc>
                <a:spcPct val="120000"/>
              </a:lnSpc>
            </a:pPr>
            <a:endParaRPr lang="en-US" altLang="ko-KR" sz="2000" dirty="0"/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고혈압</a:t>
            </a:r>
            <a:endParaRPr lang="en-US" altLang="ko-KR" sz="3600" dirty="0"/>
          </a:p>
          <a:p>
            <a:pPr>
              <a:lnSpc>
                <a:spcPct val="120000"/>
              </a:lnSpc>
            </a:pPr>
            <a:r>
              <a:rPr lang="en-US" altLang="ko-KR" sz="2400" dirty="0"/>
              <a:t> </a:t>
            </a:r>
            <a:r>
              <a:rPr lang="ko-KR" altLang="en-US" sz="2400" dirty="0"/>
              <a:t>건강검진연도 이후 진단</a:t>
            </a:r>
            <a:r>
              <a:rPr lang="en-US" altLang="ko-KR" sz="2400" dirty="0"/>
              <a:t>(I10-I15) </a:t>
            </a:r>
            <a:r>
              <a:rPr lang="ko-KR" altLang="en-US" sz="2400" dirty="0"/>
              <a:t>혹은 고혈압</a:t>
            </a:r>
            <a:r>
              <a:rPr lang="en-US" altLang="ko-KR" sz="2400" dirty="0"/>
              <a:t>(&gt;140/90)</a:t>
            </a:r>
            <a:r>
              <a:rPr lang="ko-KR" altLang="en-US" sz="2800" dirty="0"/>
              <a:t> </a:t>
            </a:r>
            <a:endParaRPr lang="en-US" altLang="ko-KR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90057" y="5639650"/>
            <a:ext cx="71513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ko-KR" altLang="en-US"/>
              <a:t>다른 문헌 및 메디컬팀 자문을 바탕으로 선정</a:t>
            </a:r>
            <a:endParaRPr lang="en-US" altLang="ko-KR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ko-KR" sz="1000"/>
              <a:t>https</a:t>
            </a:r>
            <a:r>
              <a:rPr lang="en-US" altLang="ko-KR" sz="1000" dirty="0"/>
              <a:t>://docs.google.com/spreadsheets/d/1XokWJqQBtTduQCPXAM1q2RYAg7qiX6XFk4aI973eVbI/edit?usp=sharing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02338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3768" y="336884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/>
              <a:t>코호트</a:t>
            </a:r>
            <a:r>
              <a:rPr lang="ko-KR" altLang="en-US" sz="4800" b="1" dirty="0"/>
              <a:t> 구성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7" name="그림 6"/>
          <p:cNvPicPr/>
          <p:nvPr/>
        </p:nvPicPr>
        <p:blipFill>
          <a:blip r:embed="rId2"/>
          <a:stretch>
            <a:fillRect/>
          </a:stretch>
        </p:blipFill>
        <p:spPr>
          <a:xfrm>
            <a:off x="1910540" y="1933978"/>
            <a:ext cx="8048105" cy="40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8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Healthy </a:t>
            </a:r>
            <a:r>
              <a:rPr lang="en-US" altLang="ko-KR" b="1"/>
              <a:t>data </a:t>
            </a:r>
            <a:r>
              <a:rPr lang="ko-KR" altLang="en-US" b="1"/>
              <a:t>기준을 만족하는 코호트</a:t>
            </a:r>
            <a:br>
              <a:rPr lang="en-US" altLang="ko-KR" b="1"/>
            </a:br>
            <a:r>
              <a:rPr lang="en-US" altLang="ko-KR" b="1"/>
              <a:t>-&gt; BA </a:t>
            </a:r>
            <a:r>
              <a:rPr lang="ko-KR" altLang="en-US" b="1"/>
              <a:t>개발에 사용</a:t>
            </a:r>
            <a:endParaRPr lang="ko-KR" altLang="en-US" b="1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851618"/>
              </p:ext>
            </p:extLst>
          </p:nvPr>
        </p:nvGraphicFramePr>
        <p:xfrm>
          <a:off x="1296786" y="2468878"/>
          <a:ext cx="8844740" cy="2183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8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6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5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4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373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parameters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range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parameters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range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effectLst/>
                        </a:rPr>
                        <a:t>parameters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range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91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AGE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30~89 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BMI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15~30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WSTC (cm)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60~105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91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SBP (mmHg)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80~160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DBP (mmHg)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50~100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FBS (mg/dl)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50~140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91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TCHOL(mg/dl)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50~260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TG (mg/dl)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50~400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HDL (mg/dl)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20~90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91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LDL(mg/dl)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0~190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HGB (g/dl)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10~18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CRTN (mg/dl)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0.4~2.0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917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SGOT (IU/L)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0~60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SGPT(IU/L)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0~80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GGT IU/L)</a:t>
                      </a:r>
                      <a:endParaRPr lang="ko-KR" sz="18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0~150</a:t>
                      </a:r>
                      <a:endParaRPr lang="ko-KR" sz="18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22400" y="19887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healthy data </a:t>
            </a:r>
            <a:r>
              <a:rPr lang="ko-KR" altLang="en-US"/>
              <a:t>기준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320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73768" y="336884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/>
              <a:t>코호트</a:t>
            </a:r>
            <a:r>
              <a:rPr lang="ko-KR" altLang="en-US" sz="4800" b="1" dirty="0"/>
              <a:t> 구성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452184"/>
              </p:ext>
            </p:extLst>
          </p:nvPr>
        </p:nvGraphicFramePr>
        <p:xfrm>
          <a:off x="1120830" y="2630606"/>
          <a:ext cx="9602586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0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0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0~89 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BMI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10~40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wstc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허리</a:t>
                      </a:r>
                      <a:r>
                        <a:rPr lang="en-US" altLang="ko-KR" sz="120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60~150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sys_BP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50~300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dia_BP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40~200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FBS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50~400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tot_CHOL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50~500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TG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30~500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HDL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20~250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LDL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0~250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Hgb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8~20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CRTN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0.3~2.5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SGOT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0~200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SGPT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0~200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GGT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0~250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urn_PROT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eGFR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0~250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SMK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0~100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0~10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0~2500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399905" y="5569416"/>
            <a:ext cx="7489771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ko-KR" dirty="0"/>
              <a:t>1</a:t>
            </a:r>
            <a:r>
              <a:rPr lang="ko-KR" altLang="en-US" dirty="0" err="1"/>
              <a:t>분위수</a:t>
            </a:r>
            <a:r>
              <a:rPr lang="en-US" altLang="ko-KR" dirty="0"/>
              <a:t>, 99</a:t>
            </a:r>
            <a:r>
              <a:rPr lang="ko-KR" altLang="en-US" dirty="0" err="1"/>
              <a:t>분위수</a:t>
            </a:r>
            <a:r>
              <a:rPr lang="ko-KR" altLang="en-US" dirty="0"/>
              <a:t> 기준으로 임의로 설정</a:t>
            </a:r>
            <a:endParaRPr lang="en-US" altLang="ko-KR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ko-KR">
                <a:hlinkClick r:id="rId2"/>
              </a:rPr>
              <a:t>NHIS</a:t>
            </a:r>
            <a:r>
              <a:rPr lang="en-US" altLang="ko-KR" dirty="0">
                <a:hlinkClick r:id="rId2"/>
              </a:rPr>
              <a:t>_</a:t>
            </a:r>
            <a:r>
              <a:rPr lang="ko-KR" altLang="en-US" dirty="0">
                <a:hlinkClick r:id="rId2"/>
              </a:rPr>
              <a:t>입력변수 </a:t>
            </a:r>
            <a:r>
              <a:rPr lang="ko-KR" altLang="en-US">
                <a:hlinkClick r:id="rId2"/>
              </a:rPr>
              <a:t>문서 </a:t>
            </a:r>
            <a:r>
              <a:rPr lang="en-US" altLang="ko-KR"/>
              <a:t>, </a:t>
            </a:r>
            <a:r>
              <a:rPr lang="ko-KR" altLang="en-US"/>
              <a:t>메디컬팀 자문을 참고하여 </a:t>
            </a:r>
            <a:r>
              <a:rPr lang="ko-KR" altLang="en-US" dirty="0"/>
              <a:t>범위를 지정하였음</a:t>
            </a:r>
            <a:endParaRPr lang="en-US" altLang="ko-KR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ko-KR" sz="1050" dirty="0"/>
              <a:t>https://docs.google.com/document/d/1G4U6hkUBnNUIQdNXx0bunMLUx6o2AShbzvw2jp1qKwI/edit?usp=sharing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1072959" y="1261257"/>
            <a:ext cx="1068093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Extreme </a:t>
            </a:r>
            <a:r>
              <a:rPr lang="en-US" altLang="ko-KR" sz="3200" b="1"/>
              <a:t>value </a:t>
            </a:r>
            <a:r>
              <a:rPr lang="ko-KR" altLang="en-US" sz="3200" b="1"/>
              <a:t>제외한 코호트로 </a:t>
            </a:r>
            <a:r>
              <a:rPr lang="en-US" altLang="ko-KR" sz="3200" b="1"/>
              <a:t>xgboost, cox </a:t>
            </a:r>
            <a:r>
              <a:rPr lang="ko-KR" altLang="en-US" sz="3200" b="1"/>
              <a:t>분석 시행</a:t>
            </a:r>
            <a:endParaRPr lang="en-US" altLang="ko-KR" sz="2000" dirty="0"/>
          </a:p>
          <a:p>
            <a:r>
              <a:rPr lang="ko-KR" altLang="en-US" sz="2000" dirty="0"/>
              <a:t>검진결과가 아래 범위 밖인 경우 </a:t>
            </a:r>
            <a:r>
              <a:rPr lang="ko-KR" altLang="en-US" sz="2000" dirty="0" err="1"/>
              <a:t>이상치로</a:t>
            </a:r>
            <a:r>
              <a:rPr lang="ko-KR" altLang="en-US" sz="2000" dirty="0"/>
              <a:t> 분류하여</a:t>
            </a:r>
            <a:r>
              <a:rPr lang="en-US" altLang="ko-KR" sz="2000" dirty="0"/>
              <a:t>,</a:t>
            </a:r>
            <a:r>
              <a:rPr lang="ko-KR" altLang="en-US" sz="2000" dirty="0"/>
              <a:t> 제외하였음</a:t>
            </a:r>
            <a:endParaRPr lang="en-US" altLang="ko-KR" sz="20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739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6953" y="2233009"/>
            <a:ext cx="493932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AGE, SEX, </a:t>
            </a:r>
            <a:r>
              <a:rPr lang="en-US" altLang="ko-KR" sz="2400" dirty="0" err="1"/>
              <a:t>tot_CHOL</a:t>
            </a:r>
            <a:r>
              <a:rPr lang="en-US" altLang="ko-KR" sz="2400" dirty="0"/>
              <a:t>, LDL, HDL, TG, FBS, HGB, SGOT, SGPT, GGT, BMI, WSTC, </a:t>
            </a:r>
            <a:r>
              <a:rPr lang="en-US" altLang="ko-KR" sz="2400" dirty="0" err="1"/>
              <a:t>sys_BP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dia_BP</a:t>
            </a:r>
            <a:r>
              <a:rPr lang="en-US" altLang="ko-KR" sz="2400" dirty="0"/>
              <a:t>, EGFR, SMK, DRK, MET+CVA_FHX, HD_FHX, DM_FHX</a:t>
            </a:r>
            <a:r>
              <a:rPr lang="en-US" altLang="ko-KR" sz="2400"/>
              <a:t>, HT_FHX</a:t>
            </a:r>
            <a:r>
              <a:rPr lang="en-US" altLang="ko-KR" sz="2400" dirty="0"/>
              <a:t>	                       (Family history of stroke, heart disease, DM, HTN</a:t>
            </a:r>
            <a:r>
              <a:rPr lang="en-US" altLang="ko-KR" sz="3200" dirty="0"/>
              <a:t>)</a:t>
            </a:r>
          </a:p>
          <a:p>
            <a:endParaRPr lang="en-US" altLang="ko-KR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673769" y="336884"/>
            <a:ext cx="11435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/>
              <a:t>Input Feature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B0BC-FAA0-4725-9107-C4BEF26F7FE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34298" y="5703669"/>
            <a:ext cx="6175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ko-KR" altLang="en-US" dirty="0"/>
              <a:t>입력변수 설정은 </a:t>
            </a:r>
            <a:r>
              <a:rPr lang="ko-KR" altLang="en-US" dirty="0">
                <a:hlinkClick r:id="rId2"/>
              </a:rPr>
              <a:t>분당 </a:t>
            </a:r>
            <a:r>
              <a:rPr lang="ko-KR" altLang="en-US" dirty="0" err="1">
                <a:hlinkClick r:id="rId2"/>
              </a:rPr>
              <a:t>구글</a:t>
            </a:r>
            <a:r>
              <a:rPr lang="ko-KR" altLang="en-US" dirty="0">
                <a:hlinkClick r:id="rId2"/>
              </a:rPr>
              <a:t> 문서 </a:t>
            </a:r>
            <a:r>
              <a:rPr lang="ko-KR" altLang="en-US" dirty="0"/>
              <a:t>를 참고하였음</a:t>
            </a:r>
            <a:r>
              <a:rPr lang="en-US" altLang="ko-KR" dirty="0"/>
              <a:t>.</a:t>
            </a:r>
          </a:p>
          <a:p>
            <a:pPr algn="r"/>
            <a:r>
              <a:rPr lang="en-US" altLang="ko-KR" sz="900" dirty="0"/>
              <a:t>https://docs.google.com/presentation/d/1BLy7oIFZSB1Shv5CAZEAQrZeeQtlzpybjGYkQN90lpI/edit?usp=sharing</a:t>
            </a:r>
          </a:p>
          <a:p>
            <a:pPr algn="r"/>
            <a:r>
              <a:rPr lang="en-US" altLang="ko-KR" sz="900" dirty="0"/>
              <a:t>https://docs.google.com/presentation/d/17k5OGUi9o6nXObl398CrR8O5IU0edsEzm9y-iGwMKco/edit?usp=sharing</a:t>
            </a:r>
            <a:endParaRPr lang="ko-KR" altLang="en-US" sz="9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98" y="291135"/>
            <a:ext cx="5677692" cy="529663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934298" y="582797"/>
            <a:ext cx="1555915" cy="487957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28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5702</TotalTime>
  <Words>1651</Words>
  <Application>Microsoft Macintosh PowerPoint</Application>
  <PresentationFormat>Widescreen</PresentationFormat>
  <Paragraphs>298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HRA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Healthy data 기준을 만족하는 코호트 -&gt; BA 개발에 사용</vt:lpstr>
      <vt:lpstr>PowerPoint Presentation</vt:lpstr>
      <vt:lpstr>PowerPoint Presentation</vt:lpstr>
      <vt:lpstr>PowerPoint Presentation</vt:lpstr>
      <vt:lpstr>PowerPoint Presentation</vt:lpstr>
      <vt:lpstr>선택된 변수</vt:lpstr>
      <vt:lpstr>Descriptive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장연훈</cp:lastModifiedBy>
  <cp:revision>305</cp:revision>
  <cp:lastPrinted>2022-11-11T04:26:45Z</cp:lastPrinted>
  <dcterms:created xsi:type="dcterms:W3CDTF">2022-11-10T01:54:09Z</dcterms:created>
  <dcterms:modified xsi:type="dcterms:W3CDTF">2023-06-22T00:44:14Z</dcterms:modified>
</cp:coreProperties>
</file>